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0238700" cy="42976800"/>
  <p:notesSz cx="6858000" cy="9144000"/>
  <p:defaultTextStyle>
    <a:defPPr>
      <a:defRPr lang="en-US"/>
    </a:defPPr>
    <a:lvl1pPr marL="0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91827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83654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75481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67309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59136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50963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42790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34617" algn="l" defTabSz="418365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536">
          <p15:clr>
            <a:srgbClr val="A4A3A4"/>
          </p15:clr>
        </p15:guide>
        <p15:guide id="2" pos="95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99F3"/>
    <a:srgbClr val="4BC969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6"/>
    <p:restoredTop sz="94698"/>
  </p:normalViewPr>
  <p:slideViewPr>
    <p:cSldViewPr>
      <p:cViewPr varScale="1">
        <p:scale>
          <a:sx n="27" d="100"/>
          <a:sy n="27" d="100"/>
        </p:scale>
        <p:origin x="3936" y="320"/>
      </p:cViewPr>
      <p:guideLst>
        <p:guide orient="horz" pos="13536"/>
        <p:guide pos="95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gif>
</file>

<file path=ppt/media/image10.jpeg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903" y="13350666"/>
            <a:ext cx="25702895" cy="92121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35805" y="24353520"/>
            <a:ext cx="21167090" cy="109829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91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83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75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67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591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509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42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346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610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886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499385" y="10783996"/>
            <a:ext cx="22500533" cy="22979655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97787" y="10783996"/>
            <a:ext cx="66997620" cy="22979655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19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76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8649" y="27616576"/>
            <a:ext cx="25702895" cy="8535670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8649" y="18215405"/>
            <a:ext cx="25702895" cy="9401172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091827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83654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7548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6730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5913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50963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4279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3461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031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97785" y="62843628"/>
            <a:ext cx="44749076" cy="17773692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50840" y="62843628"/>
            <a:ext cx="44749076" cy="17773692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008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935" y="1721065"/>
            <a:ext cx="27214830" cy="7162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935" y="9620042"/>
            <a:ext cx="13360677" cy="4009175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1827" indent="0">
              <a:buNone/>
              <a:defRPr sz="9200" b="1"/>
            </a:lvl2pPr>
            <a:lvl3pPr marL="4183654" indent="0">
              <a:buNone/>
              <a:defRPr sz="8200" b="1"/>
            </a:lvl3pPr>
            <a:lvl4pPr marL="6275481" indent="0">
              <a:buNone/>
              <a:defRPr sz="7300" b="1"/>
            </a:lvl4pPr>
            <a:lvl5pPr marL="8367309" indent="0">
              <a:buNone/>
              <a:defRPr sz="7300" b="1"/>
            </a:lvl5pPr>
            <a:lvl6pPr marL="10459136" indent="0">
              <a:buNone/>
              <a:defRPr sz="7300" b="1"/>
            </a:lvl6pPr>
            <a:lvl7pPr marL="12550963" indent="0">
              <a:buNone/>
              <a:defRPr sz="7300" b="1"/>
            </a:lvl7pPr>
            <a:lvl8pPr marL="14642790" indent="0">
              <a:buNone/>
              <a:defRPr sz="7300" b="1"/>
            </a:lvl8pPr>
            <a:lvl9pPr marL="16734617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935" y="13629217"/>
            <a:ext cx="13360677" cy="24761405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60841" y="9620042"/>
            <a:ext cx="13365925" cy="4009175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1827" indent="0">
              <a:buNone/>
              <a:defRPr sz="9200" b="1"/>
            </a:lvl2pPr>
            <a:lvl3pPr marL="4183654" indent="0">
              <a:buNone/>
              <a:defRPr sz="8200" b="1"/>
            </a:lvl3pPr>
            <a:lvl4pPr marL="6275481" indent="0">
              <a:buNone/>
              <a:defRPr sz="7300" b="1"/>
            </a:lvl4pPr>
            <a:lvl5pPr marL="8367309" indent="0">
              <a:buNone/>
              <a:defRPr sz="7300" b="1"/>
            </a:lvl5pPr>
            <a:lvl6pPr marL="10459136" indent="0">
              <a:buNone/>
              <a:defRPr sz="7300" b="1"/>
            </a:lvl6pPr>
            <a:lvl7pPr marL="12550963" indent="0">
              <a:buNone/>
              <a:defRPr sz="7300" b="1"/>
            </a:lvl7pPr>
            <a:lvl8pPr marL="14642790" indent="0">
              <a:buNone/>
              <a:defRPr sz="7300" b="1"/>
            </a:lvl8pPr>
            <a:lvl9pPr marL="16734617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60841" y="13629217"/>
            <a:ext cx="13365925" cy="24761405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549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226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073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937" y="1711113"/>
            <a:ext cx="9948324" cy="7282180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2492" y="1711117"/>
            <a:ext cx="16904273" cy="36679508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937" y="8993297"/>
            <a:ext cx="9948324" cy="29397328"/>
          </a:xfrm>
        </p:spPr>
        <p:txBody>
          <a:bodyPr/>
          <a:lstStyle>
            <a:lvl1pPr marL="0" indent="0">
              <a:buNone/>
              <a:defRPr sz="6400"/>
            </a:lvl1pPr>
            <a:lvl2pPr marL="2091827" indent="0">
              <a:buNone/>
              <a:defRPr sz="5500"/>
            </a:lvl2pPr>
            <a:lvl3pPr marL="4183654" indent="0">
              <a:buNone/>
              <a:defRPr sz="4600"/>
            </a:lvl3pPr>
            <a:lvl4pPr marL="6275481" indent="0">
              <a:buNone/>
              <a:defRPr sz="4100"/>
            </a:lvl4pPr>
            <a:lvl5pPr marL="8367309" indent="0">
              <a:buNone/>
              <a:defRPr sz="4100"/>
            </a:lvl5pPr>
            <a:lvl6pPr marL="10459136" indent="0">
              <a:buNone/>
              <a:defRPr sz="4100"/>
            </a:lvl6pPr>
            <a:lvl7pPr marL="12550963" indent="0">
              <a:buNone/>
              <a:defRPr sz="4100"/>
            </a:lvl7pPr>
            <a:lvl8pPr marL="14642790" indent="0">
              <a:buNone/>
              <a:defRPr sz="4100"/>
            </a:lvl8pPr>
            <a:lvl9pPr marL="16734617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025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6997" y="30083760"/>
            <a:ext cx="18143220" cy="3551558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26997" y="3840057"/>
            <a:ext cx="18143220" cy="25786080"/>
          </a:xfrm>
        </p:spPr>
        <p:txBody>
          <a:bodyPr/>
          <a:lstStyle>
            <a:lvl1pPr marL="0" indent="0">
              <a:buNone/>
              <a:defRPr sz="14600"/>
            </a:lvl1pPr>
            <a:lvl2pPr marL="2091827" indent="0">
              <a:buNone/>
              <a:defRPr sz="12800"/>
            </a:lvl2pPr>
            <a:lvl3pPr marL="4183654" indent="0">
              <a:buNone/>
              <a:defRPr sz="11000"/>
            </a:lvl3pPr>
            <a:lvl4pPr marL="6275481" indent="0">
              <a:buNone/>
              <a:defRPr sz="9200"/>
            </a:lvl4pPr>
            <a:lvl5pPr marL="8367309" indent="0">
              <a:buNone/>
              <a:defRPr sz="9200"/>
            </a:lvl5pPr>
            <a:lvl6pPr marL="10459136" indent="0">
              <a:buNone/>
              <a:defRPr sz="9200"/>
            </a:lvl6pPr>
            <a:lvl7pPr marL="12550963" indent="0">
              <a:buNone/>
              <a:defRPr sz="9200"/>
            </a:lvl7pPr>
            <a:lvl8pPr marL="14642790" indent="0">
              <a:buNone/>
              <a:defRPr sz="9200"/>
            </a:lvl8pPr>
            <a:lvl9pPr marL="16734617" indent="0">
              <a:buNone/>
              <a:defRPr sz="92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26997" y="33635318"/>
            <a:ext cx="18143220" cy="5043802"/>
          </a:xfrm>
        </p:spPr>
        <p:txBody>
          <a:bodyPr/>
          <a:lstStyle>
            <a:lvl1pPr marL="0" indent="0">
              <a:buNone/>
              <a:defRPr sz="6400"/>
            </a:lvl1pPr>
            <a:lvl2pPr marL="2091827" indent="0">
              <a:buNone/>
              <a:defRPr sz="5500"/>
            </a:lvl2pPr>
            <a:lvl3pPr marL="4183654" indent="0">
              <a:buNone/>
              <a:defRPr sz="4600"/>
            </a:lvl3pPr>
            <a:lvl4pPr marL="6275481" indent="0">
              <a:buNone/>
              <a:defRPr sz="4100"/>
            </a:lvl4pPr>
            <a:lvl5pPr marL="8367309" indent="0">
              <a:buNone/>
              <a:defRPr sz="4100"/>
            </a:lvl5pPr>
            <a:lvl6pPr marL="10459136" indent="0">
              <a:buNone/>
              <a:defRPr sz="4100"/>
            </a:lvl6pPr>
            <a:lvl7pPr marL="12550963" indent="0">
              <a:buNone/>
              <a:defRPr sz="4100"/>
            </a:lvl7pPr>
            <a:lvl8pPr marL="14642790" indent="0">
              <a:buNone/>
              <a:defRPr sz="4100"/>
            </a:lvl8pPr>
            <a:lvl9pPr marL="16734617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469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1935" y="1721065"/>
            <a:ext cx="27214830" cy="7162800"/>
          </a:xfrm>
          <a:prstGeom prst="rect">
            <a:avLst/>
          </a:prstGeom>
        </p:spPr>
        <p:txBody>
          <a:bodyPr vert="horz" lIns="418365" tIns="209183" rIns="418365" bIns="20918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935" y="10027923"/>
            <a:ext cx="27214830" cy="28362701"/>
          </a:xfrm>
          <a:prstGeom prst="rect">
            <a:avLst/>
          </a:prstGeom>
        </p:spPr>
        <p:txBody>
          <a:bodyPr vert="horz" lIns="418365" tIns="209183" rIns="418365" bIns="20918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1935" y="39833130"/>
            <a:ext cx="7055697" cy="2288117"/>
          </a:xfrm>
          <a:prstGeom prst="rect">
            <a:avLst/>
          </a:prstGeom>
        </p:spPr>
        <p:txBody>
          <a:bodyPr vert="horz" lIns="418365" tIns="209183" rIns="418365" bIns="209183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B3CD4-9605-4B16-ADF1-526C2BC53AE0}" type="datetimeFigureOut">
              <a:rPr lang="en-US" smtClean="0"/>
              <a:pPr/>
              <a:t>5/12/15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31556" y="39833130"/>
            <a:ext cx="9575588" cy="2288117"/>
          </a:xfrm>
          <a:prstGeom prst="rect">
            <a:avLst/>
          </a:prstGeom>
        </p:spPr>
        <p:txBody>
          <a:bodyPr vert="horz" lIns="418365" tIns="209183" rIns="418365" bIns="209183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71068" y="39833130"/>
            <a:ext cx="7055697" cy="2288117"/>
          </a:xfrm>
          <a:prstGeom prst="rect">
            <a:avLst/>
          </a:prstGeom>
        </p:spPr>
        <p:txBody>
          <a:bodyPr vert="horz" lIns="418365" tIns="209183" rIns="418365" bIns="209183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6F5F1-DF15-4BE7-AEFB-601359FCFF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356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83654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8870" indent="-1568870" algn="l" defTabSz="4183654" rtl="0" eaLnBrk="1" latinLnBrk="0" hangingPunct="1">
        <a:spcBef>
          <a:spcPct val="20000"/>
        </a:spcBef>
        <a:buFont typeface="Arial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9219" indent="-1307392" algn="l" defTabSz="4183654" rtl="0" eaLnBrk="1" latinLnBrk="0" hangingPunct="1">
        <a:spcBef>
          <a:spcPct val="20000"/>
        </a:spcBef>
        <a:buFont typeface="Arial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9568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21395" indent="-1045914" algn="l" defTabSz="4183654" rtl="0" eaLnBrk="1" latinLnBrk="0" hangingPunct="1">
        <a:spcBef>
          <a:spcPct val="20000"/>
        </a:spcBef>
        <a:buFont typeface="Arial" pitchFamily="34" charset="0"/>
        <a:buChar char="–"/>
        <a:defRPr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413222" indent="-1045914" algn="l" defTabSz="4183654" rtl="0" eaLnBrk="1" latinLnBrk="0" hangingPunct="1">
        <a:spcBef>
          <a:spcPct val="20000"/>
        </a:spcBef>
        <a:buFont typeface="Arial" pitchFamily="34" charset="0"/>
        <a:buChar char="»"/>
        <a:defRPr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505049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596877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688704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780531" indent="-1045914" algn="l" defTabSz="418365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91827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3654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75481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67309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59136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50963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42790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34617" algn="l" defTabSz="418365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jpeg"/><Relationship Id="rId13" Type="http://schemas.openxmlformats.org/officeDocument/2006/relationships/image" Target="../media/image11.tiff"/><Relationship Id="rId14" Type="http://schemas.openxmlformats.org/officeDocument/2006/relationships/image" Target="../media/image12.tiff"/><Relationship Id="rId15" Type="http://schemas.openxmlformats.org/officeDocument/2006/relationships/image" Target="../media/image13.tiff"/><Relationship Id="rId16" Type="http://schemas.openxmlformats.org/officeDocument/2006/relationships/image" Target="../media/image1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png"/><Relationship Id="rId4" Type="http://schemas.openxmlformats.org/officeDocument/2006/relationships/hyperlink" Target="https://github.com/ahmadassaf/opendata-checker" TargetMode="External"/><Relationship Id="rId5" Type="http://schemas.openxmlformats.org/officeDocument/2006/relationships/image" Target="../media/image3.tiff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337971" y="5103674"/>
            <a:ext cx="13116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‡ </a:t>
            </a:r>
            <a:r>
              <a:rPr lang="en-US" sz="3600" dirty="0" smtClean="0"/>
              <a:t>SAP </a:t>
            </a:r>
            <a:r>
              <a:rPr lang="en-US" sz="3600" dirty="0"/>
              <a:t>Research, SAP Labs France SAS </a:t>
            </a:r>
          </a:p>
          <a:p>
            <a:pPr algn="ctr"/>
            <a:r>
              <a:rPr lang="en-US" sz="3600" dirty="0" err="1"/>
              <a:t>Mougins</a:t>
            </a:r>
            <a:r>
              <a:rPr lang="en-US" sz="3600" dirty="0"/>
              <a:t>, France </a:t>
            </a:r>
          </a:p>
          <a:p>
            <a:pPr algn="ctr"/>
            <a:r>
              <a:rPr lang="en-US" sz="3600" dirty="0" err="1"/>
              <a:t>a</a:t>
            </a:r>
            <a:r>
              <a:rPr lang="en-US" sz="3600" dirty="0" err="1" smtClean="0"/>
              <a:t>line.senart@sap.com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8463" y="228600"/>
            <a:ext cx="5820216" cy="25843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3750" y="185057"/>
            <a:ext cx="23231021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/>
              <a:t>Roomba</a:t>
            </a:r>
            <a:endParaRPr lang="en-US" sz="6600" b="1" dirty="0" smtClean="0"/>
          </a:p>
          <a:p>
            <a:r>
              <a:rPr lang="en-US" sz="6600" dirty="0"/>
              <a:t>Automatic Validation, Correction and Generation of Dataset Metadata - Enhancing Dataset Search and Spam Detection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587829" y="7467600"/>
            <a:ext cx="28346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87556" y="3969603"/>
            <a:ext cx="279049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Ahmad </a:t>
            </a:r>
            <a:r>
              <a:rPr lang="en-US" sz="4800" dirty="0" err="1"/>
              <a:t>Assaf</a:t>
            </a:r>
            <a:r>
              <a:rPr lang="en-US" sz="3200" dirty="0"/>
              <a:t>†</a:t>
            </a:r>
            <a:r>
              <a:rPr lang="en-US" sz="4800" dirty="0"/>
              <a:t>, </a:t>
            </a:r>
            <a:r>
              <a:rPr lang="en-US" sz="4800" dirty="0" err="1" smtClean="0"/>
              <a:t>Raphaël</a:t>
            </a:r>
            <a:r>
              <a:rPr lang="en-US" sz="4800" dirty="0"/>
              <a:t> </a:t>
            </a:r>
            <a:r>
              <a:rPr lang="en-US" sz="4800" dirty="0" err="1" smtClean="0"/>
              <a:t>Troncy</a:t>
            </a:r>
            <a:r>
              <a:rPr lang="en-US" sz="3200" dirty="0"/>
              <a:t>†</a:t>
            </a:r>
            <a:r>
              <a:rPr lang="en-US" sz="4800" dirty="0" smtClean="0"/>
              <a:t> and </a:t>
            </a:r>
            <a:r>
              <a:rPr lang="fr-FR" sz="4800" dirty="0" smtClean="0"/>
              <a:t>Aline </a:t>
            </a:r>
            <a:r>
              <a:rPr lang="fr-FR" sz="4800" dirty="0" err="1" smtClean="0"/>
              <a:t>Senart</a:t>
            </a:r>
            <a:r>
              <a:rPr lang="en-US" sz="3200" dirty="0" smtClean="0"/>
              <a:t>‡</a:t>
            </a:r>
            <a:endParaRPr lang="en-US" sz="4800" dirty="0"/>
          </a:p>
        </p:txBody>
      </p:sp>
      <p:sp>
        <p:nvSpPr>
          <p:cNvPr id="13" name="TextBox 12"/>
          <p:cNvSpPr txBox="1"/>
          <p:nvPr/>
        </p:nvSpPr>
        <p:spPr>
          <a:xfrm>
            <a:off x="1022350" y="5047833"/>
            <a:ext cx="13116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†</a:t>
            </a:r>
            <a:r>
              <a:rPr lang="en-US" sz="3600" dirty="0" smtClean="0"/>
              <a:t>EURECOM </a:t>
            </a:r>
            <a:endParaRPr lang="en-US" sz="3600" dirty="0"/>
          </a:p>
          <a:p>
            <a:pPr algn="ctr"/>
            <a:r>
              <a:rPr lang="en-US" sz="3600" dirty="0"/>
              <a:t>Sophia </a:t>
            </a:r>
            <a:r>
              <a:rPr lang="en-US" sz="3600" dirty="0" err="1"/>
              <a:t>Antipolis</a:t>
            </a:r>
            <a:r>
              <a:rPr lang="en-US" sz="3600" dirty="0"/>
              <a:t>, France </a:t>
            </a:r>
          </a:p>
          <a:p>
            <a:pPr algn="ctr"/>
            <a:r>
              <a:rPr lang="en-US" sz="3600" dirty="0" err="1" smtClean="0"/>
              <a:t>firstName.lastName@eurecom.fr</a:t>
            </a:r>
            <a:r>
              <a:rPr lang="en-US" sz="3600" dirty="0" smtClean="0"/>
              <a:t> </a:t>
            </a:r>
            <a:endParaRPr lang="en-US" sz="3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244568" y="39060165"/>
            <a:ext cx="3538721" cy="3538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TextBox 58"/>
          <p:cNvSpPr txBox="1"/>
          <p:nvPr/>
        </p:nvSpPr>
        <p:spPr>
          <a:xfrm>
            <a:off x="1050089" y="39678597"/>
            <a:ext cx="28576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NanumMyeongjo" charset="-127"/>
                <a:ea typeface="NanumMyeongjo" charset="-127"/>
                <a:cs typeface="NanumMyeongjo" charset="-127"/>
              </a:rPr>
              <a:t>All results are reproducible from our code base at </a:t>
            </a:r>
            <a:r>
              <a:rPr lang="en-US" sz="4000" b="1" dirty="0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https://github.com/</a:t>
            </a:r>
            <a:r>
              <a:rPr lang="en-US" sz="4000" b="1" dirty="0" err="1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ahmadassaf</a:t>
            </a:r>
            <a:r>
              <a:rPr lang="en-US" sz="4000" b="1" dirty="0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/</a:t>
            </a:r>
            <a:r>
              <a:rPr lang="en-US" sz="4000" b="1" dirty="0" err="1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opendata</a:t>
            </a:r>
            <a:r>
              <a:rPr lang="en-US" sz="4000" b="1" dirty="0">
                <a:solidFill>
                  <a:srgbClr val="3799F3"/>
                </a:solidFill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-checker</a:t>
            </a:r>
            <a:r>
              <a:rPr lang="en-US" sz="4000" b="1" dirty="0">
                <a:latin typeface="NanumMyeongjo" charset="-127"/>
                <a:ea typeface="NanumMyeongjo" charset="-127"/>
                <a:cs typeface="NanumMyeongjo" charset="-127"/>
                <a:hlinkClick r:id="rId4"/>
              </a:rPr>
              <a:t> </a:t>
            </a:r>
            <a:endParaRPr lang="en-US" sz="4000" b="1" dirty="0" smtClean="0">
              <a:latin typeface="NanumMyeongjo" charset="-127"/>
              <a:ea typeface="NanumMyeongjo" charset="-127"/>
              <a:cs typeface="NanumMyeongjo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851150" y="25527000"/>
            <a:ext cx="184731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442" y="7860098"/>
            <a:ext cx="5659187" cy="56591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13550" y="7860098"/>
            <a:ext cx="890137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C00000"/>
                </a:solidFill>
              </a:rPr>
              <a:t>Data Portals</a:t>
            </a:r>
          </a:p>
          <a:p>
            <a:endParaRPr lang="en-US" sz="6000" dirty="0" smtClean="0">
              <a:solidFill>
                <a:srgbClr val="C00000"/>
              </a:solidFill>
            </a:endParaRPr>
          </a:p>
          <a:p>
            <a:r>
              <a:rPr lang="en-US" sz="4400" dirty="0" smtClean="0"/>
              <a:t>A </a:t>
            </a:r>
            <a:r>
              <a:rPr lang="en-US" sz="4400" dirty="0"/>
              <a:t>curated collection of metadata about </a:t>
            </a:r>
            <a:r>
              <a:rPr lang="en-US" sz="4400" dirty="0" smtClean="0"/>
              <a:t>datasets providing discovery </a:t>
            </a:r>
            <a:r>
              <a:rPr lang="en-US" sz="4400" dirty="0"/>
              <a:t>functionality to complement conventional browse-style catalogue interfaces 	</a:t>
            </a:r>
          </a:p>
          <a:p>
            <a:r>
              <a:rPr lang="en-US" sz="4400" dirty="0" smtClean="0"/>
              <a:t> </a:t>
            </a:r>
            <a:r>
              <a:rPr lang="en-US" sz="4400" dirty="0"/>
              <a:t>	</a:t>
            </a:r>
          </a:p>
        </p:txBody>
      </p:sp>
      <p:pic>
        <p:nvPicPr>
          <p:cNvPr id="8" name="Picture 7" descr="Screen Shot 2015-05-12 at 18.15.1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1789" y="2907784"/>
            <a:ext cx="3111500" cy="1930400"/>
          </a:xfrm>
          <a:prstGeom prst="rect">
            <a:avLst/>
          </a:prstGeom>
        </p:spPr>
      </p:pic>
      <p:pic>
        <p:nvPicPr>
          <p:cNvPr id="10" name="Picture 9" descr="Screen Shot 2015-05-12 at 18.24.04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629" y="13335000"/>
            <a:ext cx="6426200" cy="38862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46079" y="40829526"/>
            <a:ext cx="22607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NanumMyeongjo" charset="-127"/>
                <a:ea typeface="NanumMyeongjo" charset="-127"/>
                <a:cs typeface="NanumMyeongjo" charset="-127"/>
              </a:rPr>
              <a:t>This research has been partially funded by the European Union's 7th Framework </a:t>
            </a:r>
            <a:r>
              <a:rPr lang="en-US" sz="4000" dirty="0" err="1">
                <a:latin typeface="NanumMyeongjo" charset="-127"/>
                <a:ea typeface="NanumMyeongjo" charset="-127"/>
                <a:cs typeface="NanumMyeongjo" charset="-127"/>
              </a:rPr>
              <a:t>Programme</a:t>
            </a:r>
            <a:r>
              <a:rPr lang="en-US" sz="4000" dirty="0">
                <a:latin typeface="NanumMyeongjo" charset="-127"/>
                <a:ea typeface="NanumMyeongjo" charset="-127"/>
                <a:cs typeface="NanumMyeongjo" charset="-127"/>
              </a:rPr>
              <a:t> via the project Apps4EU (GA No. 325090)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H="1">
            <a:off x="567442" y="38807502"/>
            <a:ext cx="28346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Screen Shot 2015-05-12 at 18.38.39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973" y="17979549"/>
            <a:ext cx="26094372" cy="1105307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240223" y="11175152"/>
            <a:ext cx="3018849" cy="30188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776949" y="12625187"/>
            <a:ext cx="6194879" cy="139384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439474" y="10611149"/>
            <a:ext cx="3968602" cy="170482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0085724" y="8089808"/>
            <a:ext cx="7042474" cy="1577822"/>
          </a:xfrm>
          <a:prstGeom prst="rect">
            <a:avLst/>
          </a:prstGeom>
        </p:spPr>
      </p:pic>
      <p:cxnSp>
        <p:nvCxnSpPr>
          <p:cNvPr id="26" name="Straight Connector 25"/>
          <p:cNvCxnSpPr/>
          <p:nvPr/>
        </p:nvCxnSpPr>
        <p:spPr>
          <a:xfrm flipH="1">
            <a:off x="17786350" y="10058400"/>
            <a:ext cx="11353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17852237" y="14949237"/>
            <a:ext cx="11353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4832350" y="29032617"/>
            <a:ext cx="6093279" cy="3311991"/>
            <a:chOff x="3358830" y="29032620"/>
            <a:chExt cx="7566799" cy="4098346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106251" y="29032620"/>
              <a:ext cx="2665355" cy="2665355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3358830" y="31797988"/>
              <a:ext cx="7566799" cy="13329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General </a:t>
              </a:r>
              <a:r>
                <a:rPr lang="en-US" sz="3200" b="1" dirty="0" smtClean="0"/>
                <a:t>information</a:t>
              </a:r>
            </a:p>
            <a:p>
              <a:r>
                <a:rPr lang="en-US" sz="3200" dirty="0" smtClean="0"/>
                <a:t>e.g. title, description</a:t>
              </a:r>
              <a:endParaRPr lang="en-US" sz="240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8552911" y="29032617"/>
            <a:ext cx="6785060" cy="3388021"/>
            <a:chOff x="195433" y="35405576"/>
            <a:chExt cx="7566799" cy="3405606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797541" y="35405576"/>
              <a:ext cx="2213983" cy="2141340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195433" y="37728373"/>
              <a:ext cx="7566799" cy="10828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Ownership </a:t>
              </a:r>
              <a:r>
                <a:rPr lang="en-US" sz="3200" b="1" dirty="0" smtClean="0"/>
                <a:t>information</a:t>
              </a:r>
            </a:p>
            <a:p>
              <a:pPr algn="ctr"/>
              <a:r>
                <a:rPr lang="en-US" sz="3200" dirty="0" smtClean="0"/>
                <a:t>e.g. </a:t>
              </a:r>
              <a:r>
                <a:rPr lang="en-US" sz="3200" dirty="0" err="1" smtClean="0"/>
                <a:t>author,maintainer_email</a:t>
              </a:r>
              <a:endParaRPr lang="en-US" sz="24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0226711" y="29143029"/>
            <a:ext cx="6473077" cy="3226042"/>
            <a:chOff x="14918447" y="35292799"/>
            <a:chExt cx="7566799" cy="3589737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7486737" y="35292799"/>
              <a:ext cx="2290845" cy="2290845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14918447" y="37683875"/>
              <a:ext cx="7566799" cy="11986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Provenance </a:t>
              </a:r>
              <a:r>
                <a:rPr lang="en-US" sz="3200" b="1" dirty="0" smtClean="0"/>
                <a:t>information</a:t>
              </a:r>
            </a:p>
            <a:p>
              <a:pPr algn="ctr"/>
              <a:r>
                <a:rPr lang="en-US" sz="3200" dirty="0" smtClean="0"/>
                <a:t>e.g. </a:t>
              </a:r>
              <a:r>
                <a:rPr lang="en-US" sz="3200" dirty="0" err="1" smtClean="0"/>
                <a:t>creation_date</a:t>
              </a:r>
              <a:r>
                <a:rPr lang="en-US" sz="3200" dirty="0" smtClean="0"/>
                <a:t>, version</a:t>
              </a:r>
              <a:endParaRPr lang="en-US" sz="24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4281101" y="29032619"/>
            <a:ext cx="6574018" cy="3370464"/>
            <a:chOff x="14597652" y="29669994"/>
            <a:chExt cx="7566799" cy="3788344"/>
          </a:xfrm>
        </p:grpSpPr>
        <p:sp>
          <p:nvSpPr>
            <p:cNvPr id="33" name="TextBox 32"/>
            <p:cNvSpPr txBox="1"/>
            <p:nvPr/>
          </p:nvSpPr>
          <p:spPr>
            <a:xfrm>
              <a:off x="14597652" y="32247563"/>
              <a:ext cx="7566799" cy="1210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Access </a:t>
              </a:r>
              <a:r>
                <a:rPr lang="en-US" sz="3200" b="1" dirty="0" smtClean="0"/>
                <a:t>information</a:t>
              </a:r>
            </a:p>
            <a:p>
              <a:pPr algn="ctr"/>
              <a:r>
                <a:rPr lang="en-US" sz="3200" dirty="0" smtClean="0"/>
                <a:t>e.g. </a:t>
              </a:r>
              <a:r>
                <a:rPr lang="en-US" sz="3200" dirty="0" err="1"/>
                <a:t>l</a:t>
              </a:r>
              <a:r>
                <a:rPr lang="en-US" sz="3200" dirty="0" err="1" smtClean="0"/>
                <a:t>icense_title</a:t>
              </a:r>
              <a:r>
                <a:rPr lang="en-US" sz="3200" dirty="0" smtClean="0"/>
                <a:t>, </a:t>
              </a:r>
              <a:r>
                <a:rPr lang="en-US" sz="3200" dirty="0" err="1" smtClean="0"/>
                <a:t>license_id</a:t>
              </a:r>
              <a:endParaRPr lang="en-US" sz="2400" dirty="0"/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7144185" y="29669994"/>
              <a:ext cx="2628260" cy="2628259"/>
            </a:xfrm>
            <a:prstGeom prst="rect">
              <a:avLst/>
            </a:prstGeom>
          </p:spPr>
        </p:pic>
      </p:grpSp>
      <p:sp>
        <p:nvSpPr>
          <p:cNvPr id="31" name="TextBox 30"/>
          <p:cNvSpPr txBox="1"/>
          <p:nvPr/>
        </p:nvSpPr>
        <p:spPr>
          <a:xfrm>
            <a:off x="2814721" y="34829445"/>
            <a:ext cx="675815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41%</a:t>
            </a:r>
            <a:r>
              <a:rPr lang="en-US" dirty="0" smtClean="0"/>
              <a:t> </a:t>
            </a:r>
            <a:endParaRPr lang="en-US" dirty="0" smtClean="0"/>
          </a:p>
          <a:p>
            <a:pPr algn="ctr"/>
            <a:r>
              <a:rPr lang="en-US" sz="5400" dirty="0" smtClean="0"/>
              <a:t>of </a:t>
            </a:r>
            <a:r>
              <a:rPr lang="en-US" sz="5400" dirty="0" smtClean="0"/>
              <a:t>the ownership information is missing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0061494" y="34879185"/>
            <a:ext cx="686735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64%</a:t>
            </a:r>
            <a:r>
              <a:rPr lang="en-US" dirty="0" smtClean="0"/>
              <a:t> </a:t>
            </a:r>
            <a:endParaRPr lang="en-US" dirty="0" smtClean="0"/>
          </a:p>
          <a:p>
            <a:pPr algn="ctr"/>
            <a:r>
              <a:rPr lang="en-US" sz="5400" dirty="0" smtClean="0"/>
              <a:t>of </a:t>
            </a:r>
            <a:r>
              <a:rPr lang="en-US" sz="5400" dirty="0" smtClean="0"/>
              <a:t>the resources metadata is missing </a:t>
            </a:r>
            <a:endParaRPr lang="en-US" sz="5400" dirty="0"/>
          </a:p>
        </p:txBody>
      </p:sp>
      <p:sp>
        <p:nvSpPr>
          <p:cNvPr id="40" name="TextBox 39"/>
          <p:cNvSpPr txBox="1"/>
          <p:nvPr/>
        </p:nvSpPr>
        <p:spPr>
          <a:xfrm>
            <a:off x="6641900" y="33605733"/>
            <a:ext cx="166158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Running Roomba on </a:t>
            </a:r>
            <a:r>
              <a:rPr lang="en-US" sz="5400" dirty="0" smtClean="0"/>
              <a:t>the LOD Cloud group on the </a:t>
            </a:r>
            <a:r>
              <a:rPr lang="en-US" sz="5400" dirty="0" err="1" smtClean="0"/>
              <a:t>Datahub</a:t>
            </a:r>
            <a:endParaRPr lang="en-US" sz="5400" dirty="0"/>
          </a:p>
        </p:txBody>
      </p:sp>
      <p:sp>
        <p:nvSpPr>
          <p:cNvPr id="41" name="TextBox 40"/>
          <p:cNvSpPr txBox="1"/>
          <p:nvPr/>
        </p:nvSpPr>
        <p:spPr>
          <a:xfrm>
            <a:off x="17568110" y="34879185"/>
            <a:ext cx="8515377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44% </a:t>
            </a:r>
            <a:endParaRPr lang="en-US" dirty="0" smtClean="0">
              <a:solidFill>
                <a:srgbClr val="00B050"/>
              </a:solidFill>
            </a:endParaRPr>
          </a:p>
          <a:p>
            <a:pPr algn="ctr"/>
            <a:r>
              <a:rPr lang="en-US" sz="5400" dirty="0" smtClean="0"/>
              <a:t>of </a:t>
            </a:r>
            <a:r>
              <a:rPr lang="en-US" sz="5400" dirty="0" smtClean="0"/>
              <a:t>the top metadata problems fixed automatically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783528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160</Words>
  <Application>Microsoft Macintosh PowerPoint</Application>
  <PresentationFormat>Custom</PresentationFormat>
  <Paragraphs>30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NanumMyeongjo</vt:lpstr>
      <vt:lpstr>Arial</vt:lpstr>
      <vt:lpstr>Office Theme</vt:lpstr>
      <vt:lpstr>PowerPoint Presentation</vt:lpstr>
    </vt:vector>
  </TitlesOfParts>
  <Company>SAP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ASSAF, Ahmad</dc:creator>
  <cp:lastModifiedBy>AHMAD ASSAF</cp:lastModifiedBy>
  <cp:revision>55</cp:revision>
  <dcterms:created xsi:type="dcterms:W3CDTF">2013-05-22T10:16:20Z</dcterms:created>
  <dcterms:modified xsi:type="dcterms:W3CDTF">2015-05-12T20:25:11Z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233920287</vt:i4>
  </property>
  <property fmtid="{D5CDD505-2E9C-101B-9397-08002B2CF9AE}" pid="3" name="_NewReviewCycle">
    <vt:lpwstr/>
  </property>
  <property fmtid="{D5CDD505-2E9C-101B-9397-08002B2CF9AE}" pid="4" name="_EmailSubject">
    <vt:lpwstr>ESWC14 Poster</vt:lpwstr>
  </property>
  <property fmtid="{D5CDD505-2E9C-101B-9397-08002B2CF9AE}" pid="5" name="_AuthorEmail">
    <vt:lpwstr>ahmad.assaf@sap.com</vt:lpwstr>
  </property>
  <property fmtid="{D5CDD505-2E9C-101B-9397-08002B2CF9AE}" pid="6" name="_AuthorEmailDisplayName">
    <vt:lpwstr>ASSAF, Ahmad</vt:lpwstr>
  </property>
  <property fmtid="{D5CDD505-2E9C-101B-9397-08002B2CF9AE}" pid="7" name="_PreviousAdHocReviewCycleID">
    <vt:i4>946000980</vt:i4>
  </property>
</Properties>
</file>

<file path=docProps/thumbnail.jpeg>
</file>